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35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207" autoAdjust="0"/>
    <p:restoredTop sz="54233" autoAdjust="0"/>
  </p:normalViewPr>
  <p:slideViewPr>
    <p:cSldViewPr snapToGrid="0">
      <p:cViewPr>
        <p:scale>
          <a:sx n="98" d="100"/>
          <a:sy n="98" d="100"/>
        </p:scale>
        <p:origin x="-178" y="230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394A6AF-725E-424B-BD24-FCA5C55915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1332767423 h 528"/>
                <a:gd name="T6" fmla="*/ 120019431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CFA3BEC-BA71-4A4B-8632-7EB5C20C91F3}" type="datetimeFigureOut">
              <a:rPr lang="en-US"/>
              <a:pPr>
                <a:defRPr/>
              </a:pPr>
              <a:t>10/13/2015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AAC7C96-EEE0-415C-9346-55E9BE621A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504B3-8666-45F6-B26D-387EEE4915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CF08C-CB19-430B-9712-645C0F57CC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9BAA8-B0E8-4088-9CBB-91D9A8E425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6340E72-D021-43F4-992B-8F6993B5C6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E2F008D-237A-4EF1-B415-19819B4D9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77E77BA-B51B-4E8D-AC4C-F8FA5E0FBA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FBC3D2D-322B-41DD-90D6-BF075FFAB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E8F12-4295-4702-A208-82DDE7F3BD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D908244-5C21-485D-90D1-74E949A7C0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1330642500 h 588"/>
              <a:gd name="T6" fmla="*/ 2091905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CCFF030-462F-4794-A261-3E847B9FA9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1330642500 h 588"/>
              <a:gd name="T6" fmla="*/ 2091905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FB9A4EA-0C9A-4392-A234-60BFBC2AFE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4" r:id="rId1"/>
    <p:sldLayoutId id="2147484010" r:id="rId2"/>
    <p:sldLayoutId id="2147484015" r:id="rId3"/>
    <p:sldLayoutId id="2147484016" r:id="rId4"/>
    <p:sldLayoutId id="2147484017" r:id="rId5"/>
    <p:sldLayoutId id="2147484018" r:id="rId6"/>
    <p:sldLayoutId id="2147484011" r:id="rId7"/>
    <p:sldLayoutId id="2147484019" r:id="rId8"/>
    <p:sldLayoutId id="2147484020" r:id="rId9"/>
    <p:sldLayoutId id="2147484012" r:id="rId10"/>
    <p:sldLayoutId id="2147484013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9" name="Group 43"/>
          <p:cNvGraphicFramePr>
            <a:graphicFrameLocks noGrp="1"/>
          </p:cNvGraphicFramePr>
          <p:nvPr/>
        </p:nvGraphicFramePr>
        <p:xfrm>
          <a:off x="127000" y="122238"/>
          <a:ext cx="8902700" cy="946150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4904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1</a:t>
                      </a:r>
                      <a:r>
                        <a:rPr kumimoji="0" lang="en-GB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st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 half year 2015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Location Country  USA</a:t>
                      </a: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Type of incident</a:t>
                      </a:r>
                      <a:r>
                        <a:rPr kumimoji="0" lang="en-GB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Slip and fall when exiting a vehicle in company parking lot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256" name="Group 40"/>
          <p:cNvGraphicFramePr>
            <a:graphicFrameLocks noGrp="1"/>
          </p:cNvGraphicFramePr>
          <p:nvPr/>
        </p:nvGraphicFramePr>
        <p:xfrm>
          <a:off x="123825" y="1157288"/>
          <a:ext cx="8907463" cy="5389885"/>
        </p:xfrm>
        <a:graphic>
          <a:graphicData uri="http://schemas.openxmlformats.org/drawingml/2006/table">
            <a:tbl>
              <a:tblPr/>
              <a:tblGrid>
                <a:gridCol w="4448175"/>
                <a:gridCol w="663575"/>
                <a:gridCol w="3795713"/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Summary: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PHOTO – None available</a:t>
                      </a:r>
                    </a:p>
                  </a:txBody>
                  <a:tcPr marL="90000" marR="90000" marT="90000" marB="90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415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An employee slipped and fell on snow/ice when exiting his truck one February morning in Buffalo NY.  The injury was treated conservatively, but had not fully resolved by May, at which time a cartilage tear was diagnoses, necessitating surgery and causing days away from work.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Note that the site has a very active parking lot clearing program, which is a necessity in Buffalo (where a Winter storm earlier in the season deposited ~96 inches of snow during a 48 hour period).  This incident occurred during an active snow storm when the wind was blowing several feet of snow that was already on the ground.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14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28762">
                <a:tc rowSpan="2"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*Parking lot condition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*Improper body position while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exiting vehicle 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Lucida Sans Unicode" pitchFamily="34" charset="0"/>
                        <a:buAutoNum type="arabicPeriod"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vl="0"/>
                      <a:r>
                        <a:rPr kumimoji="0"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*All employees were retrained on the hazard and risk assessment for traversing snow and ice-covered surfaces.</a:t>
                      </a:r>
                    </a:p>
                    <a:p>
                      <a:pPr lvl="0"/>
                      <a:r>
                        <a:rPr kumimoji="0"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*Verified plowing frequency with both on site management and contractor services.</a:t>
                      </a:r>
                    </a:p>
                    <a:p>
                      <a:pPr lvl="0"/>
                      <a:r>
                        <a:rPr kumimoji="0"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*Communicated alternate parking lot policy to all employees (signs posted at entrance/exit doors).  This practice has been in place for many years in order to allow full snow removal of each parking lot every other day.</a:t>
                      </a:r>
                    </a:p>
                    <a:p>
                      <a:pPr lvl="0"/>
                      <a:r>
                        <a:rPr kumimoji="0"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*Live instructor-led training will be conducted in the Fall of 2015 for all employees that focuses on traversing snow and ice covered surfaces and snow/ice hazard recognition and control.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244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5564188" y="6045200"/>
            <a:ext cx="3316287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20629</TotalTime>
  <Words>213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Lucida Sans Unicode</vt:lpstr>
      <vt:lpstr>Wingdings 3</vt:lpstr>
      <vt:lpstr>Verdana</vt:lpstr>
      <vt:lpstr>Wingdings 2</vt:lpstr>
      <vt:lpstr>+mj-lt</vt:lpstr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463</cp:revision>
  <cp:lastPrinted>2003-11-04T16:53:27Z</cp:lastPrinted>
  <dcterms:created xsi:type="dcterms:W3CDTF">2004-01-23T18:06:09Z</dcterms:created>
  <dcterms:modified xsi:type="dcterms:W3CDTF">2015-10-13T12:21:51Z</dcterms:modified>
</cp:coreProperties>
</file>